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58" r:id="rId3"/>
    <p:sldId id="270" r:id="rId4"/>
    <p:sldId id="276" r:id="rId5"/>
    <p:sldId id="275" r:id="rId6"/>
    <p:sldId id="271" r:id="rId7"/>
    <p:sldId id="256" r:id="rId8"/>
    <p:sldId id="259" r:id="rId9"/>
    <p:sldId id="262" r:id="rId10"/>
    <p:sldId id="274" r:id="rId11"/>
    <p:sldId id="278" r:id="rId12"/>
    <p:sldId id="269" r:id="rId13"/>
    <p:sldId id="279" r:id="rId14"/>
    <p:sldId id="280" r:id="rId15"/>
    <p:sldId id="281" r:id="rId16"/>
    <p:sldId id="264" r:id="rId17"/>
    <p:sldId id="284" r:id="rId18"/>
    <p:sldId id="282" r:id="rId19"/>
    <p:sldId id="285" r:id="rId20"/>
    <p:sldId id="266" r:id="rId21"/>
    <p:sldId id="286" r:id="rId22"/>
    <p:sldId id="268" r:id="rId23"/>
    <p:sldId id="263" r:id="rId24"/>
    <p:sldId id="265" r:id="rId25"/>
    <p:sldId id="272" r:id="rId26"/>
    <p:sldId id="28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50" autoAdjust="0"/>
  </p:normalViewPr>
  <p:slideViewPr>
    <p:cSldViewPr>
      <p:cViewPr>
        <p:scale>
          <a:sx n="60" d="100"/>
          <a:sy n="60" d="100"/>
        </p:scale>
        <p:origin x="-1656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7C0E96-CA7E-4EB8-A82F-D41D5E0F741A}" type="datetimeFigureOut">
              <a:rPr lang="en-US" smtClean="0"/>
              <a:pPr/>
              <a:t>8/7/2016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C48912-84C0-4A56-BD2C-1FA8A2351E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79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নং-১-স্বাগতম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48912-84C0-4A56-BD2C-1FA8A2351E8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364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নং-১০-ধান,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গম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ভূট্টা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হল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দানা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খাদ্য।এই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সব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শর্করা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পাই।এনিমেশনের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দেখাব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48912-84C0-4A56-BD2C-1FA8A2351E8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0290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নং-১১-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তেল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যেমনঃতিল,সূর্যমুখী,সরিষা,তিষি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এ-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সব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তেল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স্নেহ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পেয়ে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থাকি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48912-84C0-4A56-BD2C-1FA8A2351E8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0686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১২-মসুর,মুগ,মাষকলাই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হল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ডাল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এ-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সব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ডাল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আমিষ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সরবরাহ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48912-84C0-4A56-BD2C-1FA8A2351E8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6206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নং-১৩-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শীতকালের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সবজির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বৈচিত্র্য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48912-84C0-4A56-BD2C-1FA8A2351E8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3822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নং-১৪-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গ্রীষ্ম ও বর্ষাকালের সবজি</a:t>
            </a:r>
            <a:r>
              <a:rPr lang="en-US" sz="1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 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সবজির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বৈচিত্র্য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1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48912-84C0-4A56-BD2C-1FA8A2351E8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84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নং-১৫-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মৌসুমী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ফল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বারোমাসি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ফল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1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সবজি</a:t>
            </a:r>
            <a:r>
              <a:rPr lang="en-US" sz="1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বৈচিত্র্য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1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48912-84C0-4A56-BD2C-1FA8A2351E8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6035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নং-১৬-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48912-84C0-4A56-BD2C-1FA8A2351E8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3237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নং-১৭-এই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চাষযোগ্য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মাছের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বৈচিত্র্য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48912-84C0-4A56-BD2C-1FA8A2351E8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3915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নং-১৮-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আমিষের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মাছকে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রূপালী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মাথাপিছু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মাছের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প্রদর্শন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করব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48912-84C0-4A56-BD2C-1FA8A2351E8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7324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নং-১৯-এই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গৃহপালিত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পশু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পশু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দুধ,মাংস।পশু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হালচাষ,পণ্য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আনা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নেওয়ার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থাকি,এর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বিকল্প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যান্ত্রিক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48912-84C0-4A56-BD2C-1FA8A2351E8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409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নং-২-পরিচয়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48912-84C0-4A56-BD2C-1FA8A2351E8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6013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নং-২০-এই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স্লাইডে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গৃহপালিত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পাখি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পালন,পালন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ডিম,মাংস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48912-84C0-4A56-BD2C-1FA8A2351E8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050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নং-২১-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বনায়নের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সংগা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দেখিয়ে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বলবে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এলাকাটি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গাছ-পালা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আচ্ছাদিত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আচ্ছাদিত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এলাকাই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পদ্ধিতিতে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সেটি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বনায়ন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নিবিড়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48912-84C0-4A56-BD2C-1FA8A2351E8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382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নং-২২-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বনে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48912-84C0-4A56-BD2C-1FA8A2351E8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7708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নং-২৩-শিক্ষক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কর্মপত্র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দল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বিভক্ত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দিবেন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48912-84C0-4A56-BD2C-1FA8A2351E8A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2659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নং-২৪-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48912-84C0-4A56-BD2C-1FA8A2351E8A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9012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নং-২৫-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baseline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48912-84C0-4A56-BD2C-1FA8A2351E8A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2025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smtClean="0">
                <a:latin typeface="NikoshBAN" pitchFamily="2" charset="0"/>
                <a:cs typeface="NikoshBAN" pitchFamily="2" charset="0"/>
              </a:rPr>
              <a:t> নং-২৬-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291D5-7555-49A8-BE46-39A491A67482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নং-৩-শিক্ষক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–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দেখিয়ে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কোনটা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ছবি।শিক্ষার্থীদের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উত্তরের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--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শিক্ষকঃ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জমি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ফলাই,পুকুরে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ছেড়ে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প্রাণিজ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আমিষের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পশু-পাখি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রক্ষায়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গাছ-পালা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লাগিয়ে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বনায়ন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করি।এভাবে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আসব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পাঠ-ফসল,মৎস্য,পশু-পাখি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বনায়ন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জানব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FD5E8-70D8-4B0C-B5EE-2A39FF045EF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নং-৪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48912-84C0-4A56-BD2C-1FA8A2351E8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1993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নং-৫-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48912-84C0-4A56-BD2C-1FA8A2351E8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5274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নং-৬-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স্লাইডে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কৃষির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অন্তর্ভূক্ত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সমুহ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এনিমেশনের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দেখাব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48912-84C0-4A56-BD2C-1FA8A2351E8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3412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নং-৭-ফসলের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48912-84C0-4A56-BD2C-1FA8A2351E8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9070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নং-৮-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স্লাইডে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মাঠ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বৈচিত্র্য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মাঠে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ফলানো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-ই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মাঠ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48912-84C0-4A56-BD2C-1FA8A2351E8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1179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নং-৯-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স্লাইডে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উদ্যান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বৈচিত্র্য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সামনে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ফলানো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-ই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উদ্যান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48912-84C0-4A56-BD2C-1FA8A2351E8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222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10" Type="http://schemas.openxmlformats.org/officeDocument/2006/relationships/image" Target="../media/image61.jpeg"/><Relationship Id="rId4" Type="http://schemas.openxmlformats.org/officeDocument/2006/relationships/image" Target="../media/image55.jpeg"/><Relationship Id="rId9" Type="http://schemas.openxmlformats.org/officeDocument/2006/relationships/image" Target="../media/image6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13" Type="http://schemas.openxmlformats.org/officeDocument/2006/relationships/image" Target="../media/image75.jpeg"/><Relationship Id="rId3" Type="http://schemas.openxmlformats.org/officeDocument/2006/relationships/image" Target="../media/image65.jpeg"/><Relationship Id="rId7" Type="http://schemas.openxmlformats.org/officeDocument/2006/relationships/image" Target="../media/image69.jpeg"/><Relationship Id="rId12" Type="http://schemas.openxmlformats.org/officeDocument/2006/relationships/image" Target="../media/image7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jpeg"/><Relationship Id="rId11" Type="http://schemas.openxmlformats.org/officeDocument/2006/relationships/image" Target="../media/image73.jpeg"/><Relationship Id="rId5" Type="http://schemas.openxmlformats.org/officeDocument/2006/relationships/image" Target="../media/image67.jpeg"/><Relationship Id="rId10" Type="http://schemas.openxmlformats.org/officeDocument/2006/relationships/image" Target="../media/image72.jpeg"/><Relationship Id="rId4" Type="http://schemas.openxmlformats.org/officeDocument/2006/relationships/image" Target="../media/image66.jpeg"/><Relationship Id="rId9" Type="http://schemas.openxmlformats.org/officeDocument/2006/relationships/image" Target="../media/image7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jpeg"/><Relationship Id="rId3" Type="http://schemas.openxmlformats.org/officeDocument/2006/relationships/image" Target="../media/image81.png"/><Relationship Id="rId7" Type="http://schemas.microsoft.com/office/2007/relationships/hdphoto" Target="../media/hdphoto3.wdp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jpeg"/><Relationship Id="rId5" Type="http://schemas.openxmlformats.org/officeDocument/2006/relationships/image" Target="../media/image82.jpeg"/><Relationship Id="rId4" Type="http://schemas.microsoft.com/office/2007/relationships/hdphoto" Target="../media/hdphoto2.wdp"/><Relationship Id="rId9" Type="http://schemas.openxmlformats.org/officeDocument/2006/relationships/image" Target="../media/image8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8.jpeg"/><Relationship Id="rId4" Type="http://schemas.openxmlformats.org/officeDocument/2006/relationships/image" Target="../media/image8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Bagerhat contain\My picture\New folder\ai160218n65605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762000"/>
            <a:ext cx="1876425" cy="18288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002759" y="2202359"/>
            <a:ext cx="713849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কৃষিশিক্ষার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পক্ষ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D:\class six chapter 2\mobile picture gif 30-10-15\natural-15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424" y="2994831"/>
            <a:ext cx="2771775" cy="36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agriculture\images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733" y="1535860"/>
            <a:ext cx="1947333" cy="1752600"/>
          </a:xfrm>
          <a:prstGeom prst="rect">
            <a:avLst/>
          </a:prstGeom>
          <a:noFill/>
          <a:scene3d>
            <a:camera prst="perspectiveHeroicExtremeRightFacing"/>
            <a:lightRig rig="threePt" dir="t"/>
          </a:scene3d>
          <a:sp3d>
            <a:bevelT prst="slope"/>
          </a:sp3d>
        </p:spPr>
      </p:pic>
      <p:pic>
        <p:nvPicPr>
          <p:cNvPr id="1030" name="Picture 6" descr="D:\agriculture\class 6\corn_gurde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0400" y="1584122"/>
            <a:ext cx="1961092" cy="1752600"/>
          </a:xfrm>
          <a:prstGeom prst="rect">
            <a:avLst/>
          </a:prstGeom>
          <a:noFill/>
          <a:scene3d>
            <a:camera prst="perspectiveHeroicExtremeRightFacing"/>
            <a:lightRig rig="threePt" dir="t"/>
          </a:scene3d>
          <a:sp3d>
            <a:bevelT prst="slope"/>
          </a:sp3d>
        </p:spPr>
      </p:pic>
      <p:sp>
        <p:nvSpPr>
          <p:cNvPr id="32" name="Rectangle 31"/>
          <p:cNvSpPr/>
          <p:nvPr/>
        </p:nvSpPr>
        <p:spPr>
          <a:xfrm>
            <a:off x="838199" y="3429000"/>
            <a:ext cx="60960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ধান</a:t>
            </a:r>
            <a:endParaRPr lang="en-US" sz="2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622131" y="3429000"/>
            <a:ext cx="68366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ভুট্টা</a:t>
            </a:r>
            <a:endParaRPr lang="en-US" sz="2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6" name="Oval 65"/>
          <p:cNvSpPr/>
          <p:nvPr/>
        </p:nvSpPr>
        <p:spPr>
          <a:xfrm>
            <a:off x="6553200" y="4648200"/>
            <a:ext cx="1600200" cy="1828799"/>
          </a:xfrm>
          <a:prstGeom prst="ellipse">
            <a:avLst/>
          </a:prstGeom>
          <a:ln/>
          <a:scene3d>
            <a:camera prst="perspectiveAbove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6721484" y="5112603"/>
            <a:ext cx="1279516" cy="830997"/>
          </a:xfrm>
          <a:prstGeom prst="rect">
            <a:avLst/>
          </a:prstGeom>
          <a:noFill/>
          <a:scene3d>
            <a:camera prst="perspectiveAbove"/>
            <a:lightRig rig="threePt" dir="t"/>
          </a:scene3d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8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শর্করা</a:t>
            </a:r>
            <a:endParaRPr lang="en-US" sz="48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D:\agriculture\class 6\file (21)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33800" y="1552591"/>
            <a:ext cx="2020614" cy="1752600"/>
          </a:xfrm>
          <a:prstGeom prst="rect">
            <a:avLst/>
          </a:prstGeom>
          <a:noFill/>
          <a:scene3d>
            <a:camera prst="perspectiveHeroicExtremeRightFacing"/>
            <a:lightRig rig="threePt" dir="t"/>
          </a:scene3d>
          <a:sp3d>
            <a:bevelT prst="slope"/>
          </a:sp3d>
        </p:spPr>
      </p:pic>
      <p:sp>
        <p:nvSpPr>
          <p:cNvPr id="18" name="Rectangle 17"/>
          <p:cNvSpPr/>
          <p:nvPr/>
        </p:nvSpPr>
        <p:spPr>
          <a:xfrm>
            <a:off x="2247900" y="4464269"/>
            <a:ext cx="2667000" cy="1981200"/>
          </a:xfrm>
          <a:prstGeom prst="rect">
            <a:avLst/>
          </a:prstGeom>
          <a:scene3d>
            <a:camera prst="perspectiveContrastingRightFacing"/>
            <a:lightRig rig="threePt" dir="t"/>
          </a:scene3d>
          <a:sp3d>
            <a:bevelT prst="convex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 সব ফসল থেকে আমরা কি পাই?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495800" y="3439180"/>
            <a:ext cx="53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গম</a:t>
            </a:r>
            <a:endParaRPr lang="en-US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43200" y="381000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দানা জাতীয় খাদ্য </a:t>
            </a:r>
            <a:endParaRPr lang="en-US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533900" y="5528101"/>
            <a:ext cx="1790700" cy="34498"/>
          </a:xfrm>
          <a:prstGeom prst="straightConnector1">
            <a:avLst/>
          </a:prstGeom>
          <a:ln w="762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54" grpId="0"/>
      <p:bldP spid="66" grpId="0" animBg="1"/>
      <p:bldP spid="72" grpId="0"/>
      <p:bldP spid="18" grpId="0" animBg="1"/>
      <p:bldP spid="19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6629400" y="4409182"/>
            <a:ext cx="23622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স্নেহ জাতীয়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পদার্থ</a:t>
            </a:r>
            <a:endParaRPr lang="en-US" sz="32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D:\agriculture\class 6\তিল তেল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688" y="1207429"/>
            <a:ext cx="1885950" cy="1626963"/>
          </a:xfrm>
          <a:prstGeom prst="rect">
            <a:avLst/>
          </a:prstGeom>
          <a:noFill/>
          <a:ln>
            <a:solidFill>
              <a:srgbClr val="FF0000"/>
            </a:solidFill>
          </a:ln>
          <a:scene3d>
            <a:camera prst="perspectiveRelaxedModerately"/>
            <a:lightRig rig="threePt" dir="t"/>
          </a:scene3d>
          <a:sp3d>
            <a:bevelT w="152400" h="50800" prst="softRound"/>
          </a:sp3d>
        </p:spPr>
      </p:pic>
      <p:pic>
        <p:nvPicPr>
          <p:cNvPr id="2051" name="Picture 3" descr="D:\agriculture\class 6\সুর্যমখি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1217098"/>
            <a:ext cx="2011954" cy="1653273"/>
          </a:xfrm>
          <a:prstGeom prst="rect">
            <a:avLst/>
          </a:prstGeom>
          <a:noFill/>
          <a:ln>
            <a:solidFill>
              <a:srgbClr val="FFFF00"/>
            </a:solidFill>
          </a:ln>
          <a:scene3d>
            <a:camera prst="perspectiveRelaxedModerately"/>
            <a:lightRig rig="threePt" dir="t"/>
          </a:scene3d>
          <a:sp3d>
            <a:bevelT w="152400" h="50800" prst="softRound"/>
          </a:sp3d>
        </p:spPr>
      </p:pic>
      <p:pic>
        <p:nvPicPr>
          <p:cNvPr id="2053" name="Picture 5" descr="D:\agriculture\সরিষা তেল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1218148"/>
            <a:ext cx="2031813" cy="1664835"/>
          </a:xfrm>
          <a:prstGeom prst="rect">
            <a:avLst/>
          </a:prstGeom>
          <a:noFill/>
          <a:ln>
            <a:solidFill>
              <a:srgbClr val="FF0000"/>
            </a:solidFill>
          </a:ln>
          <a:scene3d>
            <a:camera prst="perspectiveRelaxedModerately"/>
            <a:lightRig rig="threePt" dir="t"/>
          </a:scene3d>
          <a:sp3d>
            <a:bevelT w="152400" h="50800" prst="softRound"/>
          </a:sp3d>
        </p:spPr>
      </p:pic>
      <p:pic>
        <p:nvPicPr>
          <p:cNvPr id="2054" name="Picture 6" descr="D:\agriculture\class 6\tiSHi te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1277" y="1219200"/>
            <a:ext cx="2031813" cy="1676400"/>
          </a:xfrm>
          <a:prstGeom prst="rect">
            <a:avLst/>
          </a:prstGeom>
          <a:noFill/>
          <a:ln>
            <a:solidFill>
              <a:srgbClr val="FF0000"/>
            </a:solidFill>
          </a:ln>
          <a:scene3d>
            <a:camera prst="perspectiveRelaxedModerately"/>
            <a:lightRig rig="threePt" dir="t"/>
          </a:scene3d>
          <a:sp3d>
            <a:bevelT w="152400" h="50800" prst="softRound"/>
          </a:sp3d>
        </p:spPr>
      </p:pic>
      <p:sp>
        <p:nvSpPr>
          <p:cNvPr id="19" name="Rectangle 18"/>
          <p:cNvSpPr/>
          <p:nvPr/>
        </p:nvSpPr>
        <p:spPr>
          <a:xfrm>
            <a:off x="570522" y="2971800"/>
            <a:ext cx="72487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তিল</a:t>
            </a:r>
            <a:endParaRPr lang="en-US" sz="32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895600" y="2996625"/>
            <a:ext cx="106471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সূর্যমুখী</a:t>
            </a:r>
            <a:endParaRPr lang="en-US" sz="32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142096" y="2971800"/>
            <a:ext cx="95731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সরিষা</a:t>
            </a:r>
            <a:endParaRPr lang="en-US" sz="32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495963" y="2965094"/>
            <a:ext cx="80983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তিষি</a:t>
            </a:r>
            <a:endParaRPr lang="en-US" sz="32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11003" y="4492020"/>
            <a:ext cx="3649312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 সব তেল জাতীয় ফসল থেকে আমরা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পাই?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50536" y="144959"/>
            <a:ext cx="3402664" cy="76944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তেল জাতীয় ফসল</a:t>
            </a:r>
            <a:endParaRPr lang="en-US" sz="4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Arrow Connector 4"/>
          <p:cNvCxnSpPr>
            <a:endCxn id="15" idx="1"/>
          </p:cNvCxnSpPr>
          <p:nvPr/>
        </p:nvCxnSpPr>
        <p:spPr>
          <a:xfrm>
            <a:off x="4267200" y="4947791"/>
            <a:ext cx="2362200" cy="0"/>
          </a:xfrm>
          <a:prstGeom prst="straightConnector1">
            <a:avLst/>
          </a:prstGeom>
          <a:ln w="7620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20" grpId="0"/>
      <p:bldP spid="21" grpId="0"/>
      <p:bldP spid="22" grpId="0"/>
      <p:bldP spid="17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agriculture\class 6\মসুর ডাল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6539" y="1590864"/>
            <a:ext cx="2416661" cy="1743075"/>
          </a:xfrm>
          <a:prstGeom prst="rect">
            <a:avLst/>
          </a:prstGeom>
          <a:noFill/>
          <a:scene3d>
            <a:camera prst="perspectiveHeroicExtremeRightFacing"/>
            <a:lightRig rig="threePt" dir="t"/>
          </a:scene3d>
          <a:sp3d>
            <a:bevelT prst="slope"/>
          </a:sp3d>
        </p:spPr>
      </p:pic>
      <p:sp>
        <p:nvSpPr>
          <p:cNvPr id="6" name="Rectangle 5"/>
          <p:cNvSpPr/>
          <p:nvPr/>
        </p:nvSpPr>
        <p:spPr>
          <a:xfrm>
            <a:off x="839807" y="3510362"/>
            <a:ext cx="139012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মসুর ডাল</a:t>
            </a:r>
            <a:endParaRPr lang="en-US" sz="32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 descr="D:\agriculture\class 6\মুগ ডাল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0653" y="1606733"/>
            <a:ext cx="2408147" cy="1752600"/>
          </a:xfrm>
          <a:prstGeom prst="rect">
            <a:avLst/>
          </a:prstGeom>
          <a:noFill/>
          <a:scene3d>
            <a:camera prst="perspectiveHeroicExtremeRightFacing"/>
            <a:lightRig rig="threePt" dir="t"/>
          </a:scene3d>
          <a:sp3d>
            <a:bevelT prst="slope"/>
          </a:sp3d>
        </p:spPr>
      </p:pic>
      <p:pic>
        <p:nvPicPr>
          <p:cNvPr id="1028" name="Picture 4" descr="D:\agriculture\class 6\মাশকলাই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1597208"/>
            <a:ext cx="2438400" cy="1771650"/>
          </a:xfrm>
          <a:prstGeom prst="rect">
            <a:avLst/>
          </a:prstGeom>
          <a:noFill/>
          <a:scene3d>
            <a:camera prst="perspectiveHeroicExtremeRightFacing"/>
            <a:lightRig rig="threePt" dir="t"/>
          </a:scene3d>
          <a:sp3d>
            <a:bevelT prst="slope"/>
          </a:sp3d>
        </p:spPr>
      </p:pic>
      <p:sp>
        <p:nvSpPr>
          <p:cNvPr id="9" name="Rectangle 8"/>
          <p:cNvSpPr/>
          <p:nvPr/>
        </p:nvSpPr>
        <p:spPr>
          <a:xfrm>
            <a:off x="3562667" y="3528618"/>
            <a:ext cx="118173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3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মুগ ডাল</a:t>
            </a:r>
            <a:endParaRPr lang="en-US" sz="32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56508" y="3530025"/>
            <a:ext cx="142218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3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মাষকলাই</a:t>
            </a:r>
            <a:endParaRPr lang="en-US" sz="32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172200" y="5402408"/>
            <a:ext cx="28194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আমিষ সরবরাহ করে</a:t>
            </a:r>
            <a:endParaRPr lang="en-U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7079" y="5373459"/>
            <a:ext cx="2819401" cy="914400"/>
          </a:xfrm>
          <a:prstGeom prst="rect">
            <a:avLst/>
          </a:prstGeom>
          <a:scene3d>
            <a:camera prst="perspectiveLeft"/>
            <a:lightRig rig="threePt" dir="t"/>
          </a:scene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 সব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ডাল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 আমরা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পাই?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76480" y="228600"/>
            <a:ext cx="3095720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ডাল জাতীয় খাদ্য</a:t>
            </a:r>
            <a:endParaRPr lang="en-US" sz="4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230653" y="5694795"/>
            <a:ext cx="2789147" cy="0"/>
          </a:xfrm>
          <a:prstGeom prst="straightConnector1">
            <a:avLst/>
          </a:prstGeom>
          <a:ln w="76200"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5" grpId="0" animBg="1"/>
      <p:bldP spid="16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agriculture\class 6\krish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1102" y="310568"/>
            <a:ext cx="2173898" cy="17081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3075" name="Picture 3" descr="D:\agriculture\class 6\potatoo_khe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4648200"/>
            <a:ext cx="2667000" cy="18288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3076" name="Picture 4" descr="D:\agriculture\class 6\লাউ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98627" y="304800"/>
            <a:ext cx="2240573" cy="16764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3077" name="Picture 5" descr="D:\agriculture\class 6\01-3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304800"/>
            <a:ext cx="2247899" cy="167639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3078" name="Picture 6" descr="D:\agriculture\d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57600" y="4705350"/>
            <a:ext cx="2466975" cy="17716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3080" name="Picture 8" descr="D:\agriculture\class 6\s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29400" y="4724400"/>
            <a:ext cx="2200275" cy="17526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cxnSp>
        <p:nvCxnSpPr>
          <p:cNvPr id="12" name="Straight Arrow Connector 11"/>
          <p:cNvCxnSpPr/>
          <p:nvPr/>
        </p:nvCxnSpPr>
        <p:spPr>
          <a:xfrm rot="10800000">
            <a:off x="1752600" y="1371600"/>
            <a:ext cx="1752600" cy="1371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 flipH="1" flipV="1">
            <a:off x="3162300" y="1485900"/>
            <a:ext cx="1524000" cy="990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505200" y="1219200"/>
            <a:ext cx="4114800" cy="1524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1066800" y="3810000"/>
            <a:ext cx="2362200" cy="95249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6200000" flipH="1">
            <a:off x="3162300" y="4076700"/>
            <a:ext cx="1905000" cy="1371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429000" y="3810000"/>
            <a:ext cx="3810000" cy="1752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6934200" y="2133600"/>
            <a:ext cx="2209800" cy="2057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7162800" y="2438400"/>
            <a:ext cx="19812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ভিটামিন ও খনিজ পদার্থ পেয়ে থাকি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6" name="Straight Arrow Connector 45"/>
          <p:cNvCxnSpPr>
            <a:stCxn id="2" idx="3"/>
          </p:cNvCxnSpPr>
          <p:nvPr/>
        </p:nvCxnSpPr>
        <p:spPr>
          <a:xfrm flipV="1">
            <a:off x="5319833" y="2743200"/>
            <a:ext cx="2223967" cy="4447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533400" y="381000"/>
            <a:ext cx="18886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ফুলকপি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793537" y="524470"/>
            <a:ext cx="19976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বাঁধাকপি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086600" y="457200"/>
            <a:ext cx="10342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লাউ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81000" y="5029200"/>
            <a:ext cx="94845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আলু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399688" y="5638800"/>
            <a:ext cx="92741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শিম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300240" y="5410200"/>
            <a:ext cx="149548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টমেটো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429000" y="4114800"/>
            <a:ext cx="57150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 সব সবজি থেকে আমরা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পাই?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57400" y="2895600"/>
            <a:ext cx="3262433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শীতকালের প্রধান 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সবজি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1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0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/>
      <p:bldP spid="49" grpId="0"/>
      <p:bldP spid="50" grpId="0"/>
      <p:bldP spid="51" grpId="0"/>
      <p:bldP spid="52" grpId="0"/>
      <p:bldP spid="53" grpId="0"/>
      <p:bldP spid="54" grpId="0"/>
      <p:bldP spid="5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agriculture\class 6\0b182322cd4aa152cb1f2b3e54d2744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838200"/>
            <a:ext cx="1752600" cy="17526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4099" name="Picture 3" descr="D:\agriculture\class 6\jhing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7810" y="848479"/>
            <a:ext cx="1741390" cy="174232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4100" name="Picture 4" descr="D:\agriculture\class 6\images (3)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84788" y="845988"/>
            <a:ext cx="1744811" cy="174481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4101" name="Picture 5" descr="D:\agriculture\class 6\url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" y="4572000"/>
            <a:ext cx="1752600" cy="174232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4102" name="Picture 6" descr="D:\agriculture\class 6\sabzi-1444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50793" y="4529959"/>
            <a:ext cx="1854607" cy="180395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4103" name="Picture 7" descr="D:\agriculture\class 6\Potol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53200" y="4530673"/>
            <a:ext cx="1752599" cy="176525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9" name="Rectangle 8"/>
          <p:cNvSpPr/>
          <p:nvPr/>
        </p:nvSpPr>
        <p:spPr>
          <a:xfrm>
            <a:off x="794658" y="6328636"/>
            <a:ext cx="118654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চাল কুমড়া</a:t>
            </a:r>
            <a:endParaRPr lang="en-US" sz="2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81400" y="6320135"/>
            <a:ext cx="73128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করলা</a:t>
            </a:r>
            <a:endParaRPr lang="en-US" sz="2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292528" y="6320135"/>
            <a:ext cx="63831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পটল</a:t>
            </a:r>
            <a:endParaRPr lang="en-US" sz="2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41455" y="2683217"/>
            <a:ext cx="65434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ঝিঙা</a:t>
            </a:r>
            <a:endParaRPr lang="en-US" sz="2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81423" y="2662535"/>
            <a:ext cx="87556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চিচিঙ্গা</a:t>
            </a:r>
            <a:endParaRPr lang="en-US" sz="2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33030" y="2667000"/>
            <a:ext cx="59824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কুশি</a:t>
            </a:r>
            <a:endParaRPr lang="en-US" sz="2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04800" y="3352800"/>
            <a:ext cx="5715000" cy="914400"/>
          </a:xfrm>
          <a:prstGeom prst="rect">
            <a:avLst/>
          </a:prstGeom>
          <a:scene3d>
            <a:camera prst="perspectiveRelaxed"/>
            <a:lightRig rig="threePt" dir="t"/>
          </a:scene3d>
          <a:sp3d>
            <a:bevelT w="152400" h="50800" prst="softRound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 সব সবজি থেকে আমরা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পাই?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59672" y="152400"/>
            <a:ext cx="32592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গ্রীষ্ম ও বর্ষাকালের সবজি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90604" y="3209835"/>
            <a:ext cx="15635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ভিটামিন ও খনিজ পদার্থ পেয়ে থাকি</a:t>
            </a:r>
            <a:endParaRPr lang="en-US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44" grpId="0" animBg="1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D:\agriculture\z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6256" y="381000"/>
            <a:ext cx="1734344" cy="206787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5126" name="Picture 6" descr="D:\agriculture\class 6\Photo_5630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7064" y="381000"/>
            <a:ext cx="4118560" cy="20500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5" name="Rectangle 4"/>
          <p:cNvSpPr/>
          <p:nvPr/>
        </p:nvSpPr>
        <p:spPr>
          <a:xfrm>
            <a:off x="609600" y="2514600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জাম</a:t>
            </a:r>
            <a:endParaRPr lang="en-US" sz="2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26077" y="2514600"/>
            <a:ext cx="54053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লিচু</a:t>
            </a:r>
            <a:endParaRPr lang="en-US" sz="2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02386" y="2514600"/>
            <a:ext cx="58381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</a:t>
            </a:r>
            <a:endParaRPr lang="en-US" sz="2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438999" y="2514600"/>
            <a:ext cx="79060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কাঠাল</a:t>
            </a:r>
            <a:endParaRPr lang="en-US" sz="2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512472" y="1365793"/>
            <a:ext cx="19960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মৌসুমী ফল</a:t>
            </a:r>
            <a:endParaRPr lang="en-US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D:\agriculture\class 6\330px-Cocos_nucifera1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8530" y="4495800"/>
            <a:ext cx="2392735" cy="18288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47" name="Picture 2" descr="D:\agriculture\class 6\পেপে_1460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71800" y="4495800"/>
            <a:ext cx="2457450" cy="18288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48" name="Picture 3" descr="D:\agriculture\class 6\banana-tree_12374.jpg"/>
          <p:cNvPicPr>
            <a:picLocks noChangeAspect="1" noChangeArrowheads="1"/>
          </p:cNvPicPr>
          <p:nvPr/>
        </p:nvPicPr>
        <p:blipFill rotWithShape="1">
          <a:blip r:embed="rId7"/>
          <a:srcRect l="29878" r="22753"/>
          <a:stretch/>
        </p:blipFill>
        <p:spPr bwMode="auto">
          <a:xfrm>
            <a:off x="174995" y="4493565"/>
            <a:ext cx="2059279" cy="182879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63" name="Rectangle 62"/>
          <p:cNvSpPr/>
          <p:nvPr/>
        </p:nvSpPr>
        <p:spPr>
          <a:xfrm>
            <a:off x="523488" y="6322364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কলা</a:t>
            </a:r>
            <a:endParaRPr lang="en-US" sz="2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3820615" y="6338522"/>
            <a:ext cx="67518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পেপে</a:t>
            </a:r>
            <a:endParaRPr lang="en-US" sz="2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6981504" y="6322363"/>
            <a:ext cx="10342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নারিকেল</a:t>
            </a:r>
            <a:endParaRPr lang="en-US" sz="2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3657600" y="3581400"/>
            <a:ext cx="24593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বারোমাসি ফল</a:t>
            </a:r>
            <a:endParaRPr lang="en-US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6324600" y="3124200"/>
            <a:ext cx="2667000" cy="914400"/>
          </a:xfrm>
          <a:prstGeom prst="rect">
            <a:avLst/>
          </a:prstGeom>
          <a:scene3d>
            <a:camera prst="perspectiveRelaxed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ভিটামিন ও খনিজ পদার্থ পেয়ে থাকি</a:t>
            </a:r>
            <a:endParaRPr lang="en-US" sz="32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304800" y="2976265"/>
            <a:ext cx="3048000" cy="1007155"/>
          </a:xfrm>
          <a:prstGeom prst="rect">
            <a:avLst/>
          </a:prstGeom>
          <a:scene3d>
            <a:camera prst="perspectiveRelaxed"/>
            <a:lightRig rig="threePt" dir="t"/>
          </a:scene3d>
          <a:sp3d>
            <a:bevelT w="152400" h="50800" prst="softRound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 সব ফল থেকে আমরা কি পাই?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45" grpId="0"/>
      <p:bldP spid="63" grpId="0"/>
      <p:bldP spid="64" grpId="0"/>
      <p:bldP spid="65" grpId="0"/>
      <p:bldP spid="77" grpId="0"/>
      <p:bldP spid="78" grpId="0" animBg="1"/>
      <p:bldP spid="7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54402" y="235803"/>
            <a:ext cx="262443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4800" b="1" cap="none" spc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800" b="1" cap="none" spc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cap="none" spc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cap="none" spc="0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2286000"/>
            <a:ext cx="6781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“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বেঁচে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থাকার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উপাদানই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উৎপাদনের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পেয়ে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থাকি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।”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agriculture\class 6\cirrhinus-cirrhosu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957098"/>
            <a:ext cx="2743200" cy="13525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3" name="Rectangle 2"/>
          <p:cNvSpPr/>
          <p:nvPr/>
        </p:nvSpPr>
        <p:spPr>
          <a:xfrm>
            <a:off x="513635" y="2328041"/>
            <a:ext cx="116730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মৃগেল মাছ</a:t>
            </a:r>
            <a:endParaRPr lang="en-US" sz="2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D:\agriculture\class 6\catla-catla-catl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957098"/>
            <a:ext cx="2711669" cy="13525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5" name="Rectangle 4"/>
          <p:cNvSpPr/>
          <p:nvPr/>
        </p:nvSpPr>
        <p:spPr>
          <a:xfrm>
            <a:off x="3886200" y="2346434"/>
            <a:ext cx="127310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কাতলা মাছ</a:t>
            </a:r>
            <a:endParaRPr lang="en-US" sz="2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8" descr="D:\agriculture\class 6\rohu-labeo-rohita.jpg"/>
          <p:cNvPicPr>
            <a:picLocks noChangeAspect="1" noChangeArrowheads="1"/>
          </p:cNvPicPr>
          <p:nvPr/>
        </p:nvPicPr>
        <p:blipFill rotWithShape="1">
          <a:blip r:embed="rId5"/>
          <a:srcRect t="7835" r="4521" b="17731"/>
          <a:stretch/>
        </p:blipFill>
        <p:spPr bwMode="auto">
          <a:xfrm>
            <a:off x="6019800" y="957098"/>
            <a:ext cx="2743200" cy="13525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7" name="Rectangle 6"/>
          <p:cNvSpPr/>
          <p:nvPr/>
        </p:nvSpPr>
        <p:spPr>
          <a:xfrm>
            <a:off x="7112122" y="2346434"/>
            <a:ext cx="90922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রুই মাছ</a:t>
            </a:r>
            <a:endParaRPr lang="en-US" sz="2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64088" y="76200"/>
            <a:ext cx="4998712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চাষযোগ্য মাছ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6" descr="D:\agriculture\0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3048000"/>
            <a:ext cx="2735317" cy="130183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10" name="Rectangle 9"/>
          <p:cNvSpPr/>
          <p:nvPr/>
        </p:nvSpPr>
        <p:spPr>
          <a:xfrm>
            <a:off x="838200" y="4419600"/>
            <a:ext cx="120577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থাইপাঙ্গাস</a:t>
            </a:r>
            <a:endParaRPr lang="en-US" sz="2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2" descr="D:\agriculture\class 6\5c.jpg"/>
          <p:cNvPicPr>
            <a:picLocks noChangeAspect="1" noChangeArrowheads="1"/>
          </p:cNvPicPr>
          <p:nvPr/>
        </p:nvPicPr>
        <p:blipFill rotWithShape="1">
          <a:blip r:embed="rId7"/>
          <a:srcRect l="872" t="6765" b="11537"/>
          <a:stretch/>
        </p:blipFill>
        <p:spPr bwMode="auto">
          <a:xfrm>
            <a:off x="3124200" y="3050686"/>
            <a:ext cx="2743199" cy="129914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12" name="Rectangle 11"/>
          <p:cNvSpPr/>
          <p:nvPr/>
        </p:nvSpPr>
        <p:spPr>
          <a:xfrm>
            <a:off x="3806612" y="4419600"/>
            <a:ext cx="134684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সিলভারকার্প</a:t>
            </a:r>
            <a:endParaRPr lang="en-US" sz="2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4" descr="D:\agriculture\class 6\thai-punti-barbonymus-gonio.jpg"/>
          <p:cNvPicPr>
            <a:picLocks noChangeAspect="1" noChangeArrowheads="1"/>
          </p:cNvPicPr>
          <p:nvPr/>
        </p:nvPicPr>
        <p:blipFill rotWithShape="1">
          <a:blip r:embed="rId8"/>
          <a:srcRect r="1647" b="12048"/>
          <a:stretch/>
        </p:blipFill>
        <p:spPr bwMode="auto">
          <a:xfrm>
            <a:off x="6096001" y="3053255"/>
            <a:ext cx="2667000" cy="129657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14" name="Rectangle 13"/>
          <p:cNvSpPr/>
          <p:nvPr/>
        </p:nvSpPr>
        <p:spPr>
          <a:xfrm>
            <a:off x="6742630" y="4440621"/>
            <a:ext cx="127951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bn-BD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ড়পুঁটি মাছ</a:t>
            </a:r>
            <a:endParaRPr lang="en-US" sz="2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5" descr="D:\agriculture\class 6\317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2400" y="4953000"/>
            <a:ext cx="2743200" cy="129657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16" name="Rectangle 15"/>
          <p:cNvSpPr/>
          <p:nvPr/>
        </p:nvSpPr>
        <p:spPr>
          <a:xfrm>
            <a:off x="668281" y="6286365"/>
            <a:ext cx="154561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তেলাপিয়া মাছ</a:t>
            </a:r>
            <a:endParaRPr lang="en-US" sz="2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7" descr="D:\agriculture\images.jpg"/>
          <p:cNvPicPr>
            <a:picLocks noChangeAspect="1" noChangeArrowheads="1"/>
          </p:cNvPicPr>
          <p:nvPr/>
        </p:nvPicPr>
        <p:blipFill rotWithShape="1">
          <a:blip r:embed="rId10"/>
          <a:srcRect b="10344"/>
          <a:stretch/>
        </p:blipFill>
        <p:spPr bwMode="auto">
          <a:xfrm>
            <a:off x="3124200" y="4953000"/>
            <a:ext cx="2735317" cy="133336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18" name="Rectangle 17"/>
          <p:cNvSpPr/>
          <p:nvPr/>
        </p:nvSpPr>
        <p:spPr>
          <a:xfrm>
            <a:off x="3974280" y="6307386"/>
            <a:ext cx="74892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চিংড়ি</a:t>
            </a:r>
            <a:endParaRPr lang="en-US" sz="2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825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 animBg="1"/>
      <p:bldP spid="10" grpId="0"/>
      <p:bldP spid="12" grpId="0"/>
      <p:bldP spid="14" grpId="0"/>
      <p:bldP spid="16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agriculture\class 6\fish_bangla_2049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286000"/>
            <a:ext cx="1996633" cy="162656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4" name="Rectangle 3"/>
          <p:cNvSpPr/>
          <p:nvPr/>
        </p:nvSpPr>
        <p:spPr>
          <a:xfrm>
            <a:off x="609600" y="3987225"/>
            <a:ext cx="123463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32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চাষ</a:t>
            </a:r>
            <a:endParaRPr lang="en-US" sz="32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895600" y="2489683"/>
            <a:ext cx="1219200" cy="12192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রুপালী সম্পদ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286000" y="3067752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676400" y="533400"/>
            <a:ext cx="1371600" cy="914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আমিষের প্রধান উৎস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914400" y="1371600"/>
            <a:ext cx="617316" cy="838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124200" y="83820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3886200" y="533400"/>
            <a:ext cx="2133600" cy="1295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আমিষের সিংহভাগ (৬০%)পাই মাছ থেকে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6096000" y="836612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6858000" y="457200"/>
            <a:ext cx="2133600" cy="14478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তাই আমাদেরকে বলা হয় মাছে-ভাতে বাঙালি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04800" y="5486400"/>
            <a:ext cx="3162300" cy="914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বর্তমানে দৈনিক  মাথাপিছু মাছের চাহিদা ৫৬ গ্রাম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3657600" y="59436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4551157" y="5524500"/>
            <a:ext cx="2438400" cy="838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বর্তমানে পেয়ে থাকি ৫২ গ্রাম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1" name="Straight Arrow Connector 30"/>
          <p:cNvCxnSpPr>
            <a:stCxn id="4" idx="2"/>
          </p:cNvCxnSpPr>
          <p:nvPr/>
        </p:nvCxnSpPr>
        <p:spPr>
          <a:xfrm>
            <a:off x="1226917" y="4572000"/>
            <a:ext cx="922116" cy="838200"/>
          </a:xfrm>
          <a:prstGeom prst="straightConnector1">
            <a:avLst/>
          </a:prstGeom>
          <a:ln w="57150"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105400" y="3893403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চিংড়িসহ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প্রজাতির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বিদেশে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রপ্তানি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6" name="Picture 4" descr="D:\class six chapter 2\agriculture\class 6\image_50_667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043" y="2499122"/>
            <a:ext cx="1711818" cy="131087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Arrow Connector 28"/>
          <p:cNvCxnSpPr/>
          <p:nvPr/>
        </p:nvCxnSpPr>
        <p:spPr>
          <a:xfrm>
            <a:off x="4114800" y="3048000"/>
            <a:ext cx="1066800" cy="0"/>
          </a:xfrm>
          <a:prstGeom prst="straightConnector1">
            <a:avLst/>
          </a:prstGeom>
          <a:ln w="7620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3" name="TextBox 2052"/>
          <p:cNvSpPr txBox="1"/>
          <p:nvPr/>
        </p:nvSpPr>
        <p:spPr>
          <a:xfrm>
            <a:off x="4114800" y="2514888"/>
            <a:ext cx="670367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কারন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D:\class six chapter 2\agriculture\8 class\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089" y="2455722"/>
            <a:ext cx="1724984" cy="139767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0" grpId="0" animBg="1"/>
      <p:bldP spid="22" grpId="0" animBg="1"/>
      <p:bldP spid="34" grpId="0" animBg="1"/>
      <p:bldP spid="35" grpId="0" animBg="1"/>
      <p:bldP spid="42" grpId="0" animBg="1"/>
      <p:bldP spid="19" grpId="0"/>
      <p:bldP spid="205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agriculture\class 6\file (15)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056" y="625060"/>
            <a:ext cx="1967143" cy="1448371"/>
          </a:xfrm>
          <a:prstGeom prst="rect">
            <a:avLst/>
          </a:prstGeom>
          <a:noFill/>
          <a:scene3d>
            <a:camera prst="perspectiveHeroicExtremeRightFacing"/>
            <a:lightRig rig="threePt" dir="t"/>
          </a:scene3d>
          <a:sp3d>
            <a:bevelT prst="slope"/>
          </a:sp3d>
        </p:spPr>
      </p:pic>
      <p:sp>
        <p:nvSpPr>
          <p:cNvPr id="3" name="Rectangle 2"/>
          <p:cNvSpPr/>
          <p:nvPr/>
        </p:nvSpPr>
        <p:spPr>
          <a:xfrm>
            <a:off x="859735" y="2056870"/>
            <a:ext cx="47160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গরু</a:t>
            </a:r>
            <a:endParaRPr lang="en-US" sz="2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4" descr="D:\agriculture\class 6\download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06282" y="617006"/>
            <a:ext cx="1713318" cy="1417754"/>
          </a:xfrm>
          <a:prstGeom prst="rect">
            <a:avLst/>
          </a:prstGeom>
          <a:noFill/>
          <a:scene3d>
            <a:camera prst="obliqueBottomLeft"/>
            <a:lightRig rig="threePt" dir="t"/>
          </a:scene3d>
          <a:sp3d>
            <a:bevelT prst="slope"/>
          </a:sp3d>
        </p:spPr>
      </p:pic>
      <p:sp>
        <p:nvSpPr>
          <p:cNvPr id="5" name="Rectangle 4"/>
          <p:cNvSpPr/>
          <p:nvPr/>
        </p:nvSpPr>
        <p:spPr>
          <a:xfrm>
            <a:off x="3058362" y="2056870"/>
            <a:ext cx="6976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মহিষ</a:t>
            </a:r>
            <a:endParaRPr lang="en-US" sz="2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3" descr="D:\agriculture\class 6\file (14)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9170" y="617006"/>
            <a:ext cx="1840230" cy="1456425"/>
          </a:xfrm>
          <a:prstGeom prst="rect">
            <a:avLst/>
          </a:prstGeom>
          <a:noFill/>
          <a:scene3d>
            <a:camera prst="obliqueBottomRight"/>
            <a:lightRig rig="threePt" dir="t"/>
          </a:scene3d>
          <a:sp3d>
            <a:bevelT prst="slope"/>
          </a:sp3d>
        </p:spPr>
      </p:pic>
      <p:sp>
        <p:nvSpPr>
          <p:cNvPr id="7" name="Rectangle 6"/>
          <p:cNvSpPr/>
          <p:nvPr/>
        </p:nvSpPr>
        <p:spPr>
          <a:xfrm>
            <a:off x="5189558" y="2052405"/>
            <a:ext cx="69281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ছাগল</a:t>
            </a:r>
            <a:endParaRPr lang="en-US" sz="2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5" descr="D:\agriculture\class 6\images (6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10401" y="609600"/>
            <a:ext cx="1905000" cy="144727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  <a:sp3d>
            <a:bevelT prst="slope"/>
          </a:sp3d>
        </p:spPr>
      </p:pic>
      <p:sp>
        <p:nvSpPr>
          <p:cNvPr id="9" name="Rectangle 8"/>
          <p:cNvSpPr/>
          <p:nvPr/>
        </p:nvSpPr>
        <p:spPr>
          <a:xfrm>
            <a:off x="7419211" y="2056870"/>
            <a:ext cx="66236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ভেড়া</a:t>
            </a:r>
            <a:endParaRPr lang="en-US" sz="2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23284" y="76200"/>
            <a:ext cx="2286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গৃহপালিত পশু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6" descr="D:\agriculture\class 6\55659_pic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34200" y="3008359"/>
            <a:ext cx="1967143" cy="1456425"/>
          </a:xfrm>
          <a:prstGeom prst="rect">
            <a:avLst/>
          </a:prstGeom>
          <a:noFill/>
          <a:scene3d>
            <a:camera prst="perspectiveLeft"/>
            <a:lightRig rig="threePt" dir="t"/>
          </a:scene3d>
          <a:sp3d>
            <a:bevelT prst="slope"/>
          </a:sp3d>
        </p:spPr>
      </p:pic>
      <p:pic>
        <p:nvPicPr>
          <p:cNvPr id="12" name="Picture 7" descr="D:\agriculture\class 6\file (18).jpeg"/>
          <p:cNvPicPr>
            <a:picLocks noChangeAspect="1" noChangeArrowheads="1"/>
          </p:cNvPicPr>
          <p:nvPr/>
        </p:nvPicPr>
        <p:blipFill rotWithShape="1">
          <a:blip r:embed="rId8"/>
          <a:srcRect b="8333"/>
          <a:stretch/>
        </p:blipFill>
        <p:spPr bwMode="auto">
          <a:xfrm>
            <a:off x="4724400" y="2963471"/>
            <a:ext cx="2013012" cy="1456425"/>
          </a:xfrm>
          <a:prstGeom prst="rect">
            <a:avLst/>
          </a:prstGeom>
          <a:noFill/>
          <a:scene3d>
            <a:camera prst="perspectiveLeft"/>
            <a:lightRig rig="threePt" dir="t"/>
          </a:scene3d>
          <a:sp3d>
            <a:bevelT prst="slope"/>
          </a:sp3d>
        </p:spPr>
      </p:pic>
      <p:pic>
        <p:nvPicPr>
          <p:cNvPr id="13" name="Picture 8" descr="D:\agriculture\class 6\file (16).jpe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8241" y="2944782"/>
            <a:ext cx="2037759" cy="1475114"/>
          </a:xfrm>
          <a:prstGeom prst="rect">
            <a:avLst/>
          </a:prstGeom>
          <a:noFill/>
          <a:scene3d>
            <a:camera prst="perspectiveLeft"/>
            <a:lightRig rig="threePt" dir="t"/>
          </a:scene3d>
          <a:sp3d>
            <a:bevelT prst="slope"/>
          </a:sp3d>
        </p:spPr>
      </p:pic>
      <p:pic>
        <p:nvPicPr>
          <p:cNvPr id="14" name="Picture 9" descr="D:\agriculture\class 6\file (17).jpe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514600" y="2971800"/>
            <a:ext cx="1905001" cy="1466489"/>
          </a:xfrm>
          <a:prstGeom prst="rect">
            <a:avLst/>
          </a:prstGeom>
          <a:noFill/>
          <a:scene3d>
            <a:camera prst="perspectiveLeft"/>
            <a:lightRig rig="threePt" dir="t"/>
          </a:scene3d>
          <a:sp3d>
            <a:bevelT prst="slope"/>
          </a:sp3d>
        </p:spPr>
      </p:pic>
      <p:pic>
        <p:nvPicPr>
          <p:cNvPr id="16" name="Picture 2" descr="D:\agriculture\class 6\ww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03199" y="5126813"/>
            <a:ext cx="3559201" cy="154349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17" name="Picture 2" descr="D:\agriculture\class 6\22c3f5832bf9b645642937baf20df939-2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023526" y="5126813"/>
            <a:ext cx="1758274" cy="153908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18" name="Picture 3" descr="D:\agriculture\class 6\indexmj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010399" y="5106853"/>
            <a:ext cx="1905001" cy="158341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19" name="TextBox 18"/>
          <p:cNvSpPr txBox="1"/>
          <p:nvPr/>
        </p:nvSpPr>
        <p:spPr>
          <a:xfrm>
            <a:off x="4038600" y="2362200"/>
            <a:ext cx="1142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8241" y="4572000"/>
            <a:ext cx="45409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যান্ত্রিক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পশু-পাখির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দখল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91199" y="4572000"/>
            <a:ext cx="2819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পশু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দুধ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মাংস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পাচ্ছি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741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0" grpId="0"/>
      <p:bldP spid="19" grpId="0"/>
      <p:bldP spid="20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2590800"/>
            <a:ext cx="3733800" cy="3124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1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1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1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1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1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1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1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1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1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মাসুদুর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রহমান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নওয়াপাড়া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ইয়াকুব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হাইস্কুল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বাগেরহাট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5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100" dirty="0"/>
          </a:p>
        </p:txBody>
      </p:sp>
      <p:sp>
        <p:nvSpPr>
          <p:cNvPr id="4" name="Oval 3"/>
          <p:cNvSpPr/>
          <p:nvPr/>
        </p:nvSpPr>
        <p:spPr>
          <a:xfrm>
            <a:off x="457200" y="1295400"/>
            <a:ext cx="3733800" cy="1066800"/>
          </a:xfrm>
          <a:prstGeom prst="ellipse">
            <a:avLst/>
          </a:prstGeo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lang="bn-BD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ষষ্ঠ</a:t>
            </a:r>
          </a:p>
          <a:p>
            <a:pPr algn="ctr"/>
            <a:r>
              <a:rPr lang="bn-BD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ঃ </a:t>
            </a:r>
            <a:r>
              <a:rPr lang="bn-BD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কৃষিশিক্ষা</a:t>
            </a:r>
          </a:p>
          <a:p>
            <a:pPr algn="ctr"/>
            <a:r>
              <a:rPr lang="bn-BD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ঃ </a:t>
            </a:r>
            <a:r>
              <a:rPr lang="bn-BD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১ম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(পাঠ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২)</a:t>
            </a:r>
          </a:p>
          <a:p>
            <a:pPr algn="ctr"/>
            <a:r>
              <a:rPr lang="bn-BD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ঃ </a:t>
            </a:r>
            <a:r>
              <a:rPr lang="bn-BD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৫০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57200" y="228600"/>
            <a:ext cx="3733800" cy="914400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bliqueBottomLeft"/>
            <a:lightRig rig="threePt" dir="t"/>
          </a:scene3d>
          <a:sp3d>
            <a:bevelT w="152400" h="50800" prst="softRound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পরিচয়</a:t>
            </a:r>
            <a:endParaRPr lang="en-US" sz="4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57200" y="5791200"/>
            <a:ext cx="3733800" cy="914400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০১৭১২১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৭৫৬৪২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800600" y="4724400"/>
            <a:ext cx="4038600" cy="1524000"/>
          </a:xfrm>
          <a:prstGeom prst="ellipse">
            <a:avLst/>
          </a:prstGeom>
          <a:blipFill>
            <a:blip r:embed="rId6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shaikhmasudurrahman@gmai.com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C:\Users\HERA COMPUTER\Desktop\2016080100153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181" y="647700"/>
            <a:ext cx="3477438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495692"/>
            <a:ext cx="2027903" cy="1923908"/>
          </a:xfrm>
          <a:prstGeom prst="rect">
            <a:avLst/>
          </a:prstGeom>
        </p:spPr>
      </p:pic>
      <p:pic>
        <p:nvPicPr>
          <p:cNvPr id="5" name="Picture 2" descr="C:\Users\govt model shcool.govtmodelshcool\Desktop\New folder\i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491911"/>
            <a:ext cx="2183896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agriculture\class 6\kp_Kabuto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2491910"/>
            <a:ext cx="1975906" cy="1910909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124200" y="152400"/>
            <a:ext cx="2514600" cy="1066800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গৃহপালিত পাখি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D:\class six chapter 2\agriculture\8 class\26379_1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3" t="6520" r="26226" b="2110"/>
          <a:stretch/>
        </p:blipFill>
        <p:spPr bwMode="auto">
          <a:xfrm>
            <a:off x="6924381" y="2495692"/>
            <a:ext cx="1991019" cy="190121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class six chapter 2\agriculture\class6 lesson3\ago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31" t="3568" r="2207"/>
          <a:stretch/>
        </p:blipFill>
        <p:spPr bwMode="auto">
          <a:xfrm>
            <a:off x="2992448" y="1659516"/>
            <a:ext cx="2667000" cy="21864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4007" y="161385"/>
            <a:ext cx="47450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গাছপালা দ্বারা আচ্ছাদিত এলাকাই বন</a:t>
            </a:r>
            <a:endParaRPr lang="en-US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15000" y="1088016"/>
            <a:ext cx="3200400" cy="1143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গাছপালা অক্সিজেন ত্যাগ করে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urved Down Arrow 4"/>
          <p:cNvSpPr/>
          <p:nvPr/>
        </p:nvSpPr>
        <p:spPr>
          <a:xfrm rot="5071204">
            <a:off x="6923545" y="2763924"/>
            <a:ext cx="1833590" cy="83957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urved Down Arrow 5"/>
          <p:cNvSpPr/>
          <p:nvPr/>
        </p:nvSpPr>
        <p:spPr>
          <a:xfrm rot="20404538">
            <a:off x="4296314" y="495248"/>
            <a:ext cx="2124054" cy="93737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59448" y="4113828"/>
            <a:ext cx="3200400" cy="1143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প্রাণী গ্রহ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ণ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করে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85785" y="4419600"/>
            <a:ext cx="3200400" cy="1143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প্রাণী কার্বন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ডাই অক্সাইড ত্যাগ করে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Curved Down Arrow 8"/>
          <p:cNvSpPr/>
          <p:nvPr/>
        </p:nvSpPr>
        <p:spPr>
          <a:xfrm rot="10269205">
            <a:off x="4187816" y="5275802"/>
            <a:ext cx="2932214" cy="100911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5028" y="852084"/>
            <a:ext cx="2730957" cy="13789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গাছপালা কার্বনডাই অক্সাইড গ্রহ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ণ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করে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Curved Down Arrow 10"/>
          <p:cNvSpPr/>
          <p:nvPr/>
        </p:nvSpPr>
        <p:spPr>
          <a:xfrm rot="15758162">
            <a:off x="266005" y="2796674"/>
            <a:ext cx="2323180" cy="104553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4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agriculture\class 6\file (7)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 l="8214" r="2363" b="9762"/>
          <a:stretch/>
        </p:blipFill>
        <p:spPr bwMode="auto">
          <a:xfrm>
            <a:off x="3362627" y="2819400"/>
            <a:ext cx="2163440" cy="167377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1027" name="Picture 3" descr="D:\agriculture\class 6\download (13)_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2609" y="4849911"/>
            <a:ext cx="2074857" cy="1627089"/>
          </a:xfrm>
          <a:prstGeom prst="rect">
            <a:avLst/>
          </a:prstGeom>
          <a:noFill/>
        </p:spPr>
      </p:pic>
      <p:pic>
        <p:nvPicPr>
          <p:cNvPr id="1029" name="Picture 5" descr="D:\agriculture\class 6\1426876789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6334" y="1066800"/>
            <a:ext cx="2059091" cy="162559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1030" name="Picture 6" descr="D:\agriculture\class 6\b81af55416f12b58bff0efa1f438eac6-0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81800" y="1065486"/>
            <a:ext cx="2072196" cy="162691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1032" name="Picture 8" descr="D:\agriculture\class 6\file (20).jpeg"/>
          <p:cNvPicPr>
            <a:picLocks noChangeAspect="1" noChangeArrowheads="1"/>
          </p:cNvPicPr>
          <p:nvPr/>
        </p:nvPicPr>
        <p:blipFill rotWithShape="1">
          <a:blip r:embed="rId9"/>
          <a:srcRect l="7924" t="3346" r="6819"/>
          <a:stretch/>
        </p:blipFill>
        <p:spPr bwMode="auto">
          <a:xfrm>
            <a:off x="6807034" y="4870452"/>
            <a:ext cx="2032817" cy="160654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21" name="Rectangle 20"/>
          <p:cNvSpPr/>
          <p:nvPr/>
        </p:nvSpPr>
        <p:spPr>
          <a:xfrm rot="19863159">
            <a:off x="1499164" y="3605897"/>
            <a:ext cx="70564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b="1" cap="none" spc="0" dirty="0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পাখি</a:t>
            </a:r>
            <a:endParaRPr lang="en-US" sz="2800" b="1" cap="none" spc="0" dirty="0">
              <a:ln w="11430"/>
              <a:solidFill>
                <a:srgbClr val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 rot="1608114">
            <a:off x="2983066" y="1588426"/>
            <a:ext cx="89800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পশু</a:t>
            </a:r>
            <a:endParaRPr lang="en-US" sz="2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 rot="1636977">
            <a:off x="6220077" y="3633329"/>
            <a:ext cx="127470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কীটপতঙ্গ</a:t>
            </a:r>
            <a:endParaRPr lang="en-US" sz="2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 rot="19957255">
            <a:off x="4887817" y="1640421"/>
            <a:ext cx="99097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জ্বালানি</a:t>
            </a:r>
            <a:endParaRPr lang="en-US" sz="2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" name="Straight Arrow Connector 2"/>
          <p:cNvCxnSpPr>
            <a:endCxn id="1026" idx="0"/>
          </p:cNvCxnSpPr>
          <p:nvPr/>
        </p:nvCxnSpPr>
        <p:spPr>
          <a:xfrm>
            <a:off x="2207466" y="1582244"/>
            <a:ext cx="2236881" cy="1237156"/>
          </a:xfrm>
          <a:prstGeom prst="straightConnector1">
            <a:avLst/>
          </a:prstGeom>
          <a:ln w="57150">
            <a:prstDash val="sysDot"/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1046984" y="3395716"/>
            <a:ext cx="2315643" cy="1341247"/>
          </a:xfrm>
          <a:prstGeom prst="straightConnector1">
            <a:avLst/>
          </a:prstGeom>
          <a:ln w="57150">
            <a:prstDash val="sysDot"/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586561" y="3601765"/>
            <a:ext cx="2236881" cy="1237156"/>
          </a:xfrm>
          <a:prstGeom prst="straightConnector1">
            <a:avLst/>
          </a:prstGeom>
          <a:ln w="57150">
            <a:prstDash val="sysDot"/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4444347" y="1582244"/>
            <a:ext cx="2260654" cy="1237156"/>
          </a:xfrm>
          <a:prstGeom prst="straightConnector1">
            <a:avLst/>
          </a:prstGeom>
          <a:ln w="57150">
            <a:prstDash val="sysDot"/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276600" y="228600"/>
            <a:ext cx="27389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বন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বনায়ন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/>
      <p:bldP spid="26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85248" y="221159"/>
            <a:ext cx="531427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দলীয়কাজঃ   সময়ঃ১৫</a:t>
            </a:r>
            <a:r>
              <a:rPr lang="en-US" sz="4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4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371600"/>
            <a:ext cx="9144000" cy="1752600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perspectiveBelow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 দলঃ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(১) আমাদেরকে মাছে ভাতে বাঙালি বলা হয় কেন ?</a:t>
            </a:r>
          </a:p>
          <a:p>
            <a:pPr algn="just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       (২) মাছকে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রূ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সম্পদ বলা হয় কেন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276600"/>
            <a:ext cx="9144000" cy="1752600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perspectiveBelow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 দলঃ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(১) গৃহপালিত পশু এর ব্যবহার উল্লেখ কর ?</a:t>
            </a:r>
          </a:p>
          <a:p>
            <a:pPr algn="just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      (২) গৃহপালিত পশু-পাখি থেকে আমরা 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ী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ী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পাই 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181600"/>
            <a:ext cx="9144000" cy="1676400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perspectiveBelow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 দলঃ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(১) বনায়ন কাকে বলে ?</a:t>
            </a:r>
          </a:p>
          <a:p>
            <a:pPr algn="just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       (২) বনায়ন দ্বারা আমরা কি উপকার পেয়ে থাকি 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20968" y="159603"/>
            <a:ext cx="164820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4800" b="1" cap="none" spc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b="1" cap="none" spc="0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524000"/>
            <a:ext cx="9144000" cy="5105400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perspectiveBelow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ফসলকে প্রধানত কত ভাগে ভাগ করা হয়েছে?</a:t>
            </a:r>
          </a:p>
          <a:p>
            <a:pPr algn="just"/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দানা জতীয় ফসল  আমাদের দেহে কি যোগান দেয়?</a:t>
            </a:r>
          </a:p>
          <a:p>
            <a:pPr algn="just"/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৩। আমাদের দেশে চাষযোগ্য মাছ কি কি ?</a:t>
            </a:r>
          </a:p>
          <a:p>
            <a:pPr algn="just"/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৪। আমরা দৈনিক মাথাপিছু কত গ্রাম মাছ পেয়ে থাকি?</a:t>
            </a:r>
          </a:p>
          <a:p>
            <a:pPr algn="just"/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৫। পশু-পাখি উন্নয়নের জন্য কারা গভেষনা করেন?</a:t>
            </a:r>
          </a:p>
          <a:p>
            <a:pPr algn="just"/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৬। দেশের মোট কত শতাংশ বনাঞ্চল থাকা দরকার?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95033" y="228600"/>
            <a:ext cx="236314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3048000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কৃষির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পরিধির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আলোকে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এলাকায়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উৎপাদিত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উদ্যান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মৎস্য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পশু-পাখির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:\panna drivreআমার কম্পিউটারের ই ড্রাইভের অংশ হাত দেবেননা।\15-1-215 gif\download\200w_d_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381000"/>
            <a:ext cx="4114800" cy="3086100"/>
          </a:xfrm>
          <a:prstGeom prst="rect">
            <a:avLst/>
          </a:prstGeom>
          <a:noFill/>
        </p:spPr>
      </p:pic>
      <p:pic>
        <p:nvPicPr>
          <p:cNvPr id="3" name="Picture 6" descr="F:\panna drivreআমার কম্পিউটারের ই ড্রাইভের অংশ হাত দেবেননা।\GIF picture mobile 12-1-215\download\animaatjes-birds-13415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35537">
            <a:off x="5578754" y="706081"/>
            <a:ext cx="2077677" cy="199690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864991" y="1262330"/>
            <a:ext cx="350520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cap="all" dirty="0" err="1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4000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cap="all" dirty="0" err="1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4000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cap="all" dirty="0" err="1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4000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cap="all" dirty="0" err="1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4000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cap="all" dirty="0" err="1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9458" name="Picture 2" descr="D:\class six chapter 2\agriculture\8 class\India-gross-domestic-produc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29000"/>
            <a:ext cx="4114800" cy="306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64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:\agriculture\images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1150883"/>
            <a:ext cx="2971800" cy="204951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ছবিগুলো লক্ষ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4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D:\agriculture\index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4495799"/>
            <a:ext cx="2774461" cy="204951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1027" name="Picture 3" descr="D:\agriculture\class 6\Image.JPG"/>
          <p:cNvPicPr>
            <a:picLocks noChangeAspect="1" noChangeArrowheads="1"/>
          </p:cNvPicPr>
          <p:nvPr/>
        </p:nvPicPr>
        <p:blipFill rotWithShape="1">
          <a:blip r:embed="rId5"/>
          <a:srcRect b="8398"/>
          <a:stretch/>
        </p:blipFill>
        <p:spPr bwMode="auto">
          <a:xfrm>
            <a:off x="152401" y="4495800"/>
            <a:ext cx="2705099" cy="204951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1028" name="Picture 4" descr="D:\agriculture\class 6\index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64739" y="4495800"/>
            <a:ext cx="2774461" cy="21336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3" name="Picture 2" descr="D:\class six chapter 2\mobile picture gif 30-10-15\Mats-uncles-farm-oxen-300x22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133475"/>
            <a:ext cx="2857500" cy="214312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3352800" y="2119969"/>
            <a:ext cx="2438400" cy="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352800" y="15240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জমি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49977" y="540603"/>
            <a:ext cx="272061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6613" y="2895600"/>
            <a:ext cx="868218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66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ফসল,</a:t>
            </a:r>
            <a:r>
              <a:rPr lang="en-US" sz="66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মৎস্য,</a:t>
            </a:r>
            <a:r>
              <a:rPr lang="en-US" sz="66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পশু-পাখি ও বনায়ন</a:t>
            </a:r>
            <a:endParaRPr lang="en-US" sz="66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38400" y="0"/>
            <a:ext cx="301076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শিখনফল</a:t>
            </a:r>
            <a:endParaRPr lang="en-US" sz="44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5398" y="806282"/>
            <a:ext cx="731520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en-US" sz="36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US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6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0" y="763369"/>
            <a:ext cx="978408" cy="5334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0" y="1933296"/>
            <a:ext cx="978408" cy="484632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295400" y="1752600"/>
            <a:ext cx="74676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বাংলাদেশে চাষযোগ্য মাছের নাম উল্লেখ</a:t>
            </a:r>
            <a:r>
              <a:rPr lang="en-US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en-US" sz="36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0" y="4239768"/>
            <a:ext cx="978408" cy="484632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179785" y="3953232"/>
            <a:ext cx="74676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bn-BD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গৃহপালিত পশু-পাখি</a:t>
            </a:r>
            <a:r>
              <a:rPr lang="en-US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bn-BD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প্রয়োজনীয়তা ব্যাখ্যা করতে পারবে।</a:t>
            </a:r>
            <a:endParaRPr lang="en-US" sz="36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0" y="5378926"/>
            <a:ext cx="978408" cy="484632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295399" y="5153561"/>
            <a:ext cx="731520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6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বনায়</a:t>
            </a:r>
            <a:r>
              <a:rPr lang="en-US" sz="360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নের</a:t>
            </a:r>
            <a:r>
              <a:rPr lang="en-US" sz="36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36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36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পারস্পরিক</a:t>
            </a:r>
            <a:r>
              <a:rPr lang="en-US" sz="36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নির্ভরশীলতা ব্যাখ্যা করতে পারবে।</a:t>
            </a:r>
            <a:endParaRPr lang="en-US" sz="3600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0" y="3124200"/>
            <a:ext cx="978408" cy="484632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371600" y="304335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আমিষের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 animBg="1"/>
      <p:bldP spid="8" grpId="0" animBg="1"/>
      <p:bldP spid="9" grpId="0"/>
      <p:bldP spid="10" grpId="0" animBg="1"/>
      <p:bldP spid="11" grpId="0"/>
      <p:bldP spid="13" grpId="0" animBg="1"/>
      <p:bldP spid="16" grpId="0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3581400" y="3295650"/>
            <a:ext cx="1695251" cy="1809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684699" y="3972580"/>
            <a:ext cx="15648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কৃষির পরিধি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2" descr="D:\agriculture\images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5079831"/>
            <a:ext cx="2436872" cy="162576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cxnSp>
        <p:nvCxnSpPr>
          <p:cNvPr id="11" name="Straight Arrow Connector 10"/>
          <p:cNvCxnSpPr/>
          <p:nvPr/>
        </p:nvCxnSpPr>
        <p:spPr>
          <a:xfrm flipH="1">
            <a:off x="1219200" y="4324350"/>
            <a:ext cx="2247900" cy="6286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51" name="Picture 3" descr="D:\agriculture\index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5059071"/>
            <a:ext cx="2436872" cy="166728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cxnSp>
        <p:nvCxnSpPr>
          <p:cNvPr id="16" name="Straight Arrow Connector 15"/>
          <p:cNvCxnSpPr/>
          <p:nvPr/>
        </p:nvCxnSpPr>
        <p:spPr>
          <a:xfrm>
            <a:off x="5314751" y="4324350"/>
            <a:ext cx="2367368" cy="73472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54" name="Picture 6" descr="D:\agriculture\class 6\file (7).jpeg"/>
          <p:cNvPicPr>
            <a:picLocks noChangeAspect="1" noChangeArrowheads="1"/>
          </p:cNvPicPr>
          <p:nvPr/>
        </p:nvPicPr>
        <p:blipFill rotWithShape="1">
          <a:blip r:embed="rId5"/>
          <a:srcRect b="8763"/>
          <a:stretch/>
        </p:blipFill>
        <p:spPr bwMode="auto">
          <a:xfrm>
            <a:off x="6477000" y="457200"/>
            <a:ext cx="2410238" cy="17526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cxnSp>
        <p:nvCxnSpPr>
          <p:cNvPr id="34" name="Straight Arrow Connector 33"/>
          <p:cNvCxnSpPr/>
          <p:nvPr/>
        </p:nvCxnSpPr>
        <p:spPr>
          <a:xfrm flipV="1">
            <a:off x="5181631" y="2209800"/>
            <a:ext cx="2666969" cy="13625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 rot="19949582">
            <a:off x="5722404" y="2419477"/>
            <a:ext cx="9140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বনায়ন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 rot="20662089">
            <a:off x="1384547" y="4049231"/>
            <a:ext cx="17652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ফসল উৎপাদন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 rot="1054889">
            <a:off x="5764176" y="4020395"/>
            <a:ext cx="12779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মৎস্য চাষ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5" descr="D:\agriculture\class 6\file (4)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457200"/>
            <a:ext cx="2436872" cy="17526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816" y="457200"/>
            <a:ext cx="2442584" cy="17526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838200" y="2237975"/>
            <a:ext cx="2846499" cy="133441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rot="1550056">
            <a:off x="1915265" y="2581749"/>
            <a:ext cx="1956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পশু-পাখি পালন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/>
      <p:bldP spid="38" grpId="0"/>
      <p:bldP spid="39" grpId="0"/>
      <p:bldP spid="40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381000" y="1982788"/>
            <a:ext cx="8153400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647700" y="2400300"/>
            <a:ext cx="838994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5400000">
            <a:off x="7430294" y="2399506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074" name="Picture 2" descr="D:\agriculture\6-8class agriculture picture\images (1).jpg"/>
          <p:cNvPicPr>
            <a:picLocks noChangeAspect="1" noChangeArrowheads="1"/>
          </p:cNvPicPr>
          <p:nvPr/>
        </p:nvPicPr>
        <p:blipFill rotWithShape="1">
          <a:blip r:embed="rId3"/>
          <a:srcRect l="-1" r="129" b="6054"/>
          <a:stretch/>
        </p:blipFill>
        <p:spPr bwMode="auto">
          <a:xfrm>
            <a:off x="245763" y="2895601"/>
            <a:ext cx="3672253" cy="25908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42" name="Rectangle 41"/>
          <p:cNvSpPr/>
          <p:nvPr/>
        </p:nvSpPr>
        <p:spPr>
          <a:xfrm>
            <a:off x="1371600" y="5791200"/>
            <a:ext cx="14205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মাঠ ফসল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5" descr="D:\agriculture\6-8class agriculture picture\udyantottw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2878002"/>
            <a:ext cx="3672253" cy="259080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16" name="Rectangle 15"/>
          <p:cNvSpPr/>
          <p:nvPr/>
        </p:nvSpPr>
        <p:spPr>
          <a:xfrm>
            <a:off x="6376093" y="5794553"/>
            <a:ext cx="17011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উদ্যান ফসল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505200" y="320566"/>
            <a:ext cx="1828800" cy="1219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ফসল</a:t>
            </a:r>
            <a:endParaRPr lang="en-US" sz="48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rot="5400000">
            <a:off x="4191794" y="1751806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934200" y="523680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বেঁচে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থাকার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একমাত্র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মাধ্যম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Arrow Connector 7"/>
          <p:cNvCxnSpPr>
            <a:stCxn id="17" idx="6"/>
            <a:endCxn id="2" idx="1"/>
          </p:cNvCxnSpPr>
          <p:nvPr/>
        </p:nvCxnSpPr>
        <p:spPr>
          <a:xfrm>
            <a:off x="5334000" y="930166"/>
            <a:ext cx="1600200" cy="9013"/>
          </a:xfrm>
          <a:prstGeom prst="straightConnector1">
            <a:avLst/>
          </a:prstGeom>
          <a:ln w="76200"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58732" y="3505200"/>
            <a:ext cx="296106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7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মাঠ ফসল</a:t>
            </a:r>
            <a:endParaRPr lang="en-US" sz="7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D:\agriculture\class 6\untitled-14_877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93379" y="406009"/>
            <a:ext cx="2269221" cy="230195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5" name="Picture 2" descr="D:\agriculture\class 6\cotto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9422" y="461665"/>
            <a:ext cx="2313066" cy="2233809"/>
          </a:xfrm>
          <a:prstGeom prst="rect">
            <a:avLst/>
          </a:prstGeom>
          <a:noFill/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6" name="Picture 3" descr="D:\agriculture\class 6\w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67822" y="3505200"/>
            <a:ext cx="2318978" cy="25908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7" name="Picture 3" descr="D:\agriculture\6-8class agriculture picture\40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8021" y="3492062"/>
            <a:ext cx="2318979" cy="25908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8" name="Picture 5" descr="D:\agriculture\class 6\corn_gurden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68550" y="406008"/>
            <a:ext cx="2318250" cy="226276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34" name="Rectangle 33"/>
          <p:cNvSpPr/>
          <p:nvPr/>
        </p:nvSpPr>
        <p:spPr>
          <a:xfrm>
            <a:off x="7090803" y="2743200"/>
            <a:ext cx="68159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ভুট্টা</a:t>
            </a:r>
            <a:endParaRPr lang="en-US" sz="32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78537" y="2768025"/>
            <a:ext cx="71686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তুলা</a:t>
            </a:r>
            <a:endParaRPr lang="en-US" sz="32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886200" y="2768025"/>
            <a:ext cx="66396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পাট</a:t>
            </a:r>
            <a:endParaRPr lang="en-US" sz="32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974639" y="6197025"/>
            <a:ext cx="6415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ধান</a:t>
            </a:r>
            <a:endParaRPr lang="en-US" sz="32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268810" y="6197025"/>
            <a:ext cx="58541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গম</a:t>
            </a:r>
            <a:endParaRPr lang="en-US" sz="32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/>
      <p:bldP spid="36" grpId="0"/>
      <p:bldP spid="37" grpId="0"/>
      <p:bldP spid="38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:\agriculture\w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9600" y="4263608"/>
            <a:ext cx="2365400" cy="190859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4" name="Rectangle 3"/>
          <p:cNvSpPr/>
          <p:nvPr/>
        </p:nvSpPr>
        <p:spPr>
          <a:xfrm>
            <a:off x="3425362" y="1371600"/>
            <a:ext cx="226857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4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উদ্যান ফসল</a:t>
            </a:r>
            <a:endParaRPr lang="en-US" sz="44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 descr="D:\agriculture\class 6\Fruits_01_newsnextb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6448" y="808988"/>
            <a:ext cx="2570352" cy="190859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1028" name="Picture 4" descr="D:\agriculture\6-8class agriculture picture\13501984724_2181fa06af_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116" y="4263608"/>
            <a:ext cx="2507472" cy="190859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23" name="Rectangle 22"/>
          <p:cNvSpPr/>
          <p:nvPr/>
        </p:nvSpPr>
        <p:spPr>
          <a:xfrm>
            <a:off x="408863" y="6273225"/>
            <a:ext cx="158408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শাক-সবজি</a:t>
            </a:r>
            <a:endParaRPr lang="en-US" sz="32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099561" y="2705137"/>
            <a:ext cx="64312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</a:t>
            </a:r>
            <a:endParaRPr lang="en-US" sz="32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3" descr="D:\agriculture\class 6\105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16448" y="4263608"/>
            <a:ext cx="2570352" cy="190859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1034" name="Picture 10" descr="D:\agriculture\class 6\Flower_cultivation_Bangladesh.jpg"/>
          <p:cNvPicPr>
            <a:picLocks noChangeAspect="1" noChangeArrowheads="1"/>
          </p:cNvPicPr>
          <p:nvPr/>
        </p:nvPicPr>
        <p:blipFill rotWithShape="1">
          <a:blip r:embed="rId7"/>
          <a:srcRect t="7936" r="4403"/>
          <a:stretch/>
        </p:blipFill>
        <p:spPr bwMode="auto">
          <a:xfrm>
            <a:off x="422794" y="808988"/>
            <a:ext cx="2625206" cy="189614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20" name="Rectangle 19"/>
          <p:cNvSpPr/>
          <p:nvPr/>
        </p:nvSpPr>
        <p:spPr>
          <a:xfrm>
            <a:off x="7104061" y="6172200"/>
            <a:ext cx="90120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মসলা</a:t>
            </a:r>
            <a:endParaRPr lang="en-US" sz="32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310290" y="2844225"/>
            <a:ext cx="64312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</a:t>
            </a:r>
            <a:endParaRPr lang="en-US" sz="3200" b="1" cap="none" spc="0" dirty="0">
              <a:ln w="11430"/>
              <a:solidFill>
                <a:srgbClr val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24" grpId="0"/>
      <p:bldP spid="20" grpId="0"/>
      <p:bldP spid="4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2423</TotalTime>
  <Words>976</Words>
  <Application>Microsoft Office PowerPoint</Application>
  <PresentationFormat>On-screen Show (4:3)</PresentationFormat>
  <Paragraphs>208</Paragraphs>
  <Slides>26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CW</dc:creator>
  <cp:lastModifiedBy>HERA COMPUTER</cp:lastModifiedBy>
  <cp:revision>223</cp:revision>
  <dcterms:created xsi:type="dcterms:W3CDTF">2006-08-16T00:00:00Z</dcterms:created>
  <dcterms:modified xsi:type="dcterms:W3CDTF">2016-08-07T04:49:01Z</dcterms:modified>
</cp:coreProperties>
</file>